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999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830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945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18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471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191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4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45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750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437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1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7C08D7-4C4B-475E-803F-D1CD6E1105D6}" type="datetimeFigureOut">
              <a:rPr lang="en-US" smtClean="0"/>
              <a:t>7/28/2016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1F452-D6E8-4471-9620-AE35811993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16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0"/>
            <a:ext cx="7467600" cy="13716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/>
            </a:r>
            <a:b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</a:b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Writing is as Easy as </a:t>
            </a:r>
            <a:r>
              <a:rPr lang="en-US" altLang="en-US" u="sng" dirty="0" smtClean="0">
                <a:solidFill>
                  <a:srgbClr val="00B050"/>
                </a:solidFill>
                <a:latin typeface="Bernard MT Condensed" pitchFamily="18" charset="0"/>
              </a:rPr>
              <a:t>1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7030A0"/>
                </a:solidFill>
                <a:latin typeface="Bernard MT Condensed" pitchFamily="18" charset="0"/>
              </a:rPr>
              <a:t>2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0000FF"/>
                </a:solidFill>
                <a:latin typeface="Bernard MT Condensed" pitchFamily="18" charset="0"/>
              </a:rPr>
              <a:t>3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! </a:t>
            </a:r>
            <a:endParaRPr lang="en-US" altLang="en-US" u="sng" dirty="0" smtClean="0">
              <a:solidFill>
                <a:schemeClr val="tx2">
                  <a:satMod val="13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772400" cy="4572000"/>
          </a:xfrm>
        </p:spPr>
        <p:txBody>
          <a:bodyPr/>
          <a:lstStyle/>
          <a:p>
            <a:pPr marL="365125" indent="-282575" eaLnBrk="1" hangingPunct="1">
              <a:buFont typeface="Wingdings 2" panose="05020102010507070707" pitchFamily="18" charset="2"/>
              <a:buChar char=""/>
            </a:pPr>
            <a:r>
              <a:rPr lang="en-US" altLang="en-US" smtClean="0">
                <a:latin typeface="Arial Narrow" panose="020B0606020202030204" pitchFamily="34" charset="0"/>
              </a:rPr>
              <a:t>CHOOSE A TOPIC, THEN </a:t>
            </a:r>
            <a:r>
              <a:rPr lang="en-US" altLang="en-US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ADD 3 DETAILS</a:t>
            </a:r>
          </a:p>
          <a:p>
            <a:pPr marL="639763" lvl="1" indent="-236538" eaLnBrk="1" hangingPunct="1">
              <a:buFont typeface="Verdana" panose="020B0604030504040204" pitchFamily="34" charset="0"/>
              <a:buChar char="◦"/>
            </a:pPr>
            <a:r>
              <a:rPr lang="en-US" altLang="en-US" smtClean="0">
                <a:solidFill>
                  <a:srgbClr val="FF0000"/>
                </a:solidFill>
                <a:latin typeface="Arial Narrow" panose="020B0606020202030204" pitchFamily="34" charset="0"/>
              </a:rPr>
              <a:t>Example</a:t>
            </a:r>
            <a:r>
              <a:rPr lang="en-US" altLang="en-US" smtClean="0">
                <a:latin typeface="Arial Narrow" panose="020B0606020202030204" pitchFamily="34" charset="0"/>
              </a:rPr>
              <a:t>:  </a:t>
            </a:r>
          </a:p>
          <a:p>
            <a:pPr marL="639763" lvl="1" indent="-236538"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latin typeface="Arial Narrow" panose="020B0606020202030204" pitchFamily="34" charset="0"/>
              </a:rPr>
              <a:t>	</a:t>
            </a:r>
            <a:r>
              <a:rPr lang="en-US" altLang="en-US" sz="2400" smtClean="0">
                <a:solidFill>
                  <a:srgbClr val="009900"/>
                </a:solidFill>
                <a:latin typeface="Calibri" panose="020F0502020204030204" pitchFamily="34" charset="0"/>
              </a:rPr>
              <a:t>1  After school I enjoy eating three favorite snacks.  </a:t>
            </a:r>
            <a:r>
              <a:rPr lang="en-US" altLang="en-US" sz="2400" i="1" smtClean="0">
                <a:solidFill>
                  <a:srgbClr val="009900"/>
                </a:solidFill>
                <a:latin typeface="Calibri" panose="020F0502020204030204" pitchFamily="34" charset="0"/>
              </a:rPr>
              <a:t>(topic sentence)</a:t>
            </a:r>
          </a:p>
          <a:p>
            <a:pPr marL="639763" lvl="1" indent="-236538" eaLnBrk="1" hangingPunct="1">
              <a:buFont typeface="Wingdings" panose="05000000000000000000" pitchFamily="2" charset="2"/>
              <a:buNone/>
            </a:pPr>
            <a:r>
              <a:rPr lang="en-US" altLang="en-US" sz="2400" i="1" smtClean="0">
                <a:solidFill>
                  <a:srgbClr val="FFFF66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2400" smtClean="0">
                <a:solidFill>
                  <a:srgbClr val="7030A0"/>
                </a:solidFill>
                <a:latin typeface="Calibri" panose="020F0502020204030204" pitchFamily="34" charset="0"/>
              </a:rPr>
              <a:t>2  I start with delicious fresh popped popcorn.                 </a:t>
            </a:r>
            <a:r>
              <a:rPr lang="en-US" altLang="en-US" sz="2400" i="1" smtClean="0">
                <a:solidFill>
                  <a:srgbClr val="7030A0"/>
                </a:solidFill>
                <a:latin typeface="Calibri" panose="020F0502020204030204" pitchFamily="34" charset="0"/>
              </a:rPr>
              <a:t>(detail sentence)</a:t>
            </a:r>
          </a:p>
          <a:p>
            <a:pPr marL="639763" lvl="1" indent="-236538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7030A0"/>
                </a:solidFill>
                <a:latin typeface="Calibri" panose="020F0502020204030204" pitchFamily="34" charset="0"/>
              </a:rPr>
              <a:t>	2  Next, I bite into a juicy, crisp Braeburn apple.                </a:t>
            </a:r>
            <a:r>
              <a:rPr lang="en-US" altLang="en-US" sz="2400" i="1" smtClean="0">
                <a:solidFill>
                  <a:srgbClr val="7030A0"/>
                </a:solidFill>
                <a:latin typeface="Calibri" panose="020F0502020204030204" pitchFamily="34" charset="0"/>
              </a:rPr>
              <a:t>(detail sentence) </a:t>
            </a:r>
            <a:endParaRPr lang="en-US" altLang="en-US" sz="2400" smtClean="0">
              <a:solidFill>
                <a:srgbClr val="7030A0"/>
              </a:solidFill>
              <a:latin typeface="Calibri" panose="020F0502020204030204" pitchFamily="34" charset="0"/>
            </a:endParaRPr>
          </a:p>
          <a:p>
            <a:pPr marL="639763" lvl="1" indent="-236538" eaLnBrk="1" hangingPunct="1">
              <a:buFont typeface="Wingdings" panose="05000000000000000000" pitchFamily="2" charset="2"/>
              <a:buNone/>
            </a:pPr>
            <a:r>
              <a:rPr lang="en-US" altLang="en-US" sz="2400" smtClean="0">
                <a:solidFill>
                  <a:srgbClr val="7030A0"/>
                </a:solidFill>
                <a:latin typeface="Calibri" panose="020F0502020204030204" pitchFamily="34" charset="0"/>
              </a:rPr>
              <a:t>	2  Icing filled Oreo cookies provide the final taste treat of my after school snacks.                                                                                      </a:t>
            </a:r>
            <a:r>
              <a:rPr lang="en-US" altLang="en-US" sz="2400" i="1" smtClean="0">
                <a:solidFill>
                  <a:srgbClr val="7030A0"/>
                </a:solidFill>
                <a:latin typeface="Calibri" panose="020F0502020204030204" pitchFamily="34" charset="0"/>
              </a:rPr>
              <a:t>(detail sentence)</a:t>
            </a:r>
          </a:p>
        </p:txBody>
      </p:sp>
    </p:spTree>
    <p:extLst>
      <p:ext uri="{BB962C8B-B14F-4D97-AF65-F5344CB8AC3E}">
        <p14:creationId xmlns:p14="http://schemas.microsoft.com/office/powerpoint/2010/main" val="338795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6781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z="5400" u="sng" dirty="0" smtClean="0">
                <a:solidFill>
                  <a:schemeClr val="tx2">
                    <a:satMod val="130000"/>
                  </a:schemeClr>
                </a:solidFill>
                <a:latin typeface="Snap ITC" pitchFamily="82" charset="0"/>
              </a:rPr>
              <a:t>Lab Abstracts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143000" y="1447800"/>
            <a:ext cx="7620000" cy="5410200"/>
          </a:xfrm>
        </p:spPr>
        <p:txBody>
          <a:bodyPr rtlCol="0">
            <a:normAutofit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en-US" sz="2600" b="1" dirty="0" smtClean="0">
                <a:solidFill>
                  <a:srgbClr val="FF0000"/>
                </a:solidFill>
              </a:rPr>
              <a:t>These are the REQUIRED parts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200" dirty="0" smtClean="0">
                <a:solidFill>
                  <a:srgbClr val="0000FF"/>
                </a:solidFill>
                <a:latin typeface="Tahoma" pitchFamily="34" charset="0"/>
              </a:rPr>
              <a:t>Title Page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Title of lab &amp; picture (related to lab)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Name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Date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Period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200" dirty="0" smtClean="0">
                <a:solidFill>
                  <a:srgbClr val="00B050"/>
                </a:solidFill>
                <a:latin typeface="Tahoma" pitchFamily="34" charset="0"/>
              </a:rPr>
              <a:t>Data &amp; Observations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Pictures &amp; Data (qualitative &amp;/or quantitative)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Summary of observations (words, captions, identifications with arrows, data tables, graphs)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2200" dirty="0" smtClean="0">
                <a:solidFill>
                  <a:srgbClr val="CC3399"/>
                </a:solidFill>
                <a:latin typeface="Tahoma" pitchFamily="34" charset="0"/>
              </a:rPr>
              <a:t>Conclusions &amp; Applications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What's really (scientifically) going on here?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Use your anatomical language as discussed in lecture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sz="2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How can the information gained from lab be applied or useful (in this class and/or in the real world)?</a:t>
            </a:r>
          </a:p>
        </p:txBody>
      </p:sp>
      <p:sp>
        <p:nvSpPr>
          <p:cNvPr id="4" name="Rectangle 3"/>
          <p:cNvSpPr/>
          <p:nvPr/>
        </p:nvSpPr>
        <p:spPr>
          <a:xfrm>
            <a:off x="5196643" y="2209800"/>
            <a:ext cx="3947357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63410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381000"/>
            <a:ext cx="6781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Snap ITC" pitchFamily="82" charset="0"/>
              </a:rPr>
              <a:t>Lab Abstracts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219200"/>
            <a:ext cx="7848600" cy="5486400"/>
          </a:xfrm>
        </p:spPr>
        <p:txBody>
          <a:bodyPr/>
          <a:lstStyle/>
          <a:p>
            <a:pPr marL="365125" indent="-282575" eaLnBrk="1" hangingPunct="1">
              <a:buFont typeface="Wingdings 2" panose="05020102010507070707" pitchFamily="18" charset="2"/>
              <a:buChar char=""/>
            </a:pPr>
            <a:r>
              <a:rPr lang="en-US" altLang="en-US" sz="2400" b="1" smtClean="0">
                <a:solidFill>
                  <a:srgbClr val="FF0000"/>
                </a:solidFill>
              </a:rPr>
              <a:t>You are REQUIRED to write 2 Lab Abstracts for the year…</a:t>
            </a:r>
          </a:p>
          <a:p>
            <a:pPr marL="639763" lvl="1" indent="-236538" eaLnBrk="1" hangingPunct="1">
              <a:buFont typeface="Verdana" panose="020B0604030504040204" pitchFamily="34" charset="0"/>
              <a:buChar char="◦"/>
            </a:pPr>
            <a:r>
              <a:rPr lang="en-US" altLang="en-US" smtClean="0">
                <a:latin typeface="Tahoma" panose="020B0604030504040204" pitchFamily="34" charset="0"/>
              </a:rPr>
              <a:t>1 – Investigational Lab; 1 – Dissection Lab</a:t>
            </a:r>
          </a:p>
          <a:p>
            <a:pPr marL="885825" lvl="2" eaLnBrk="1" hangingPunct="1">
              <a:buFont typeface="Wingdings 2" panose="05020102010507070707" pitchFamily="18" charset="2"/>
              <a:buChar char=""/>
            </a:pPr>
            <a:r>
              <a:rPr lang="en-US" altLang="en-US" smtClean="0">
                <a:latin typeface="Tahoma" panose="020B0604030504040204" pitchFamily="34" charset="0"/>
              </a:rPr>
              <a:t>Please turn to your Classroom Policies for a </a:t>
            </a:r>
            <a:r>
              <a:rPr lang="en-US" altLang="en-US" smtClean="0">
                <a:solidFill>
                  <a:srgbClr val="0000FF"/>
                </a:solidFill>
                <a:latin typeface="Tahoma" panose="020B0604030504040204" pitchFamily="34" charset="0"/>
              </a:rPr>
              <a:t>listing of all the labs </a:t>
            </a:r>
            <a:r>
              <a:rPr lang="en-US" altLang="en-US" smtClean="0">
                <a:latin typeface="Tahoma" panose="020B0604030504040204" pitchFamily="34" charset="0"/>
              </a:rPr>
              <a:t>we do for each Organ System.</a:t>
            </a:r>
          </a:p>
          <a:p>
            <a:pPr marL="885825" lvl="2" eaLnBrk="1" hangingPunct="1">
              <a:buFont typeface="Wingdings 2" panose="05020102010507070707" pitchFamily="18" charset="2"/>
              <a:buChar char=""/>
            </a:pPr>
            <a:r>
              <a:rPr lang="en-US" altLang="en-US" smtClean="0">
                <a:latin typeface="Tahoma" panose="020B0604030504040204" pitchFamily="34" charset="0"/>
              </a:rPr>
              <a:t>Please </a:t>
            </a:r>
            <a:r>
              <a:rPr lang="en-US" altLang="en-US" b="1" smtClean="0">
                <a:solidFill>
                  <a:srgbClr val="CC3399"/>
                </a:solidFill>
                <a:latin typeface="Tahoma" panose="020B0604030504040204" pitchFamily="34" charset="0"/>
              </a:rPr>
              <a:t>MARK</a:t>
            </a:r>
            <a:r>
              <a:rPr lang="en-US" altLang="en-US" smtClean="0">
                <a:latin typeface="Tahoma" panose="020B0604030504040204" pitchFamily="34" charset="0"/>
              </a:rPr>
              <a:t> the labs you choose on the </a:t>
            </a:r>
            <a:r>
              <a:rPr lang="en-US" altLang="en-US" b="1" u="sng" smtClean="0">
                <a:solidFill>
                  <a:srgbClr val="FF0000"/>
                </a:solidFill>
                <a:latin typeface="Tahoma" panose="020B0604030504040204" pitchFamily="34" charset="0"/>
              </a:rPr>
              <a:t>Index Card</a:t>
            </a:r>
            <a:r>
              <a:rPr lang="en-US" altLang="en-US" b="1" smtClean="0">
                <a:solidFill>
                  <a:srgbClr val="FF0000"/>
                </a:solidFill>
                <a:latin typeface="Tahoma" panose="020B0604030504040204" pitchFamily="34" charset="0"/>
              </a:rPr>
              <a:t> </a:t>
            </a:r>
            <a:r>
              <a:rPr lang="en-US" altLang="en-US" smtClean="0">
                <a:latin typeface="Tahoma" panose="020B0604030504040204" pitchFamily="34" charset="0"/>
              </a:rPr>
              <a:t>at your seat </a:t>
            </a:r>
            <a:r>
              <a:rPr lang="en-US" altLang="en-US" i="1" smtClean="0">
                <a:latin typeface="Tahoma" panose="020B0604030504040204" pitchFamily="34" charset="0"/>
              </a:rPr>
              <a:t>(next to your name) </a:t>
            </a:r>
            <a:r>
              <a:rPr lang="en-US" altLang="en-US" smtClean="0">
                <a:latin typeface="Tahoma" panose="020B0604030504040204" pitchFamily="34" charset="0"/>
              </a:rPr>
              <a:t>with the </a:t>
            </a:r>
            <a:r>
              <a:rPr lang="en-US" altLang="en-US" b="1" smtClean="0">
                <a:solidFill>
                  <a:srgbClr val="CC3399"/>
                </a:solidFill>
                <a:latin typeface="Tahoma" panose="020B0604030504040204" pitchFamily="34" charset="0"/>
              </a:rPr>
              <a:t>identifying numbers</a:t>
            </a:r>
            <a:r>
              <a:rPr lang="en-US" altLang="en-US" smtClean="0">
                <a:latin typeface="Tahoma" panose="020B0604030504040204" pitchFamily="34" charset="0"/>
              </a:rPr>
              <a:t> &amp; on your </a:t>
            </a:r>
            <a:r>
              <a:rPr lang="en-US" altLang="en-US" b="1" u="sng" smtClean="0">
                <a:solidFill>
                  <a:srgbClr val="FF0000"/>
                </a:solidFill>
                <a:latin typeface="Tahoma" panose="020B0604030504040204" pitchFamily="34" charset="0"/>
              </a:rPr>
              <a:t>Classroom Policies</a:t>
            </a:r>
            <a:r>
              <a:rPr lang="en-US" altLang="en-US" smtClean="0">
                <a:latin typeface="Tahoma" panose="020B0604030504040204" pitchFamily="34" charset="0"/>
              </a:rPr>
              <a:t>!!!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b="1" u="sng" smtClean="0">
                <a:solidFill>
                  <a:srgbClr val="7030A0"/>
                </a:solidFill>
                <a:latin typeface="Tahoma" panose="020B0604030504040204" pitchFamily="34" charset="0"/>
              </a:rPr>
              <a:t>Investigational</a:t>
            </a:r>
            <a:r>
              <a:rPr lang="en-US" altLang="en-US" smtClean="0">
                <a:solidFill>
                  <a:srgbClr val="0000FF"/>
                </a:solidFill>
                <a:latin typeface="Tahoma" panose="020B0604030504040204" pitchFamily="34" charset="0"/>
              </a:rPr>
              <a:t> 		</a:t>
            </a:r>
            <a:r>
              <a:rPr lang="en-US" altLang="en-US" b="1" u="sng" smtClean="0">
                <a:solidFill>
                  <a:srgbClr val="009900"/>
                </a:solidFill>
                <a:latin typeface="Tahoma" panose="020B0604030504040204" pitchFamily="34" charset="0"/>
              </a:rPr>
              <a:t>Dissection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Ghost Lab – 1I		Brain &amp; Spinal Cord Dissection – 1D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UV Bead Lab – 2I		Eye Dissection – 2D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Rubber Bones Lab – 3I	Heart Dissection – 3D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Forensics Bones Lab – 4I	Kidney Dissection – 4D?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Reflex Lab – 5I		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Mystery Blood Stain Lab – 6I</a:t>
            </a:r>
          </a:p>
          <a:p>
            <a:pPr marL="885825" lvl="2" eaLnBrk="1" hangingPunct="1">
              <a:buFont typeface="Wingdings 2" panose="05020102010507070707" pitchFamily="18" charset="2"/>
              <a:buNone/>
            </a:pPr>
            <a:r>
              <a:rPr lang="en-US" altLang="en-US" smtClean="0">
                <a:latin typeface="Tahoma" panose="020B0604030504040204" pitchFamily="34" charset="0"/>
              </a:rPr>
              <a:t>Cardio Fitness Lab – 7I</a:t>
            </a:r>
          </a:p>
        </p:txBody>
      </p:sp>
    </p:spTree>
    <p:extLst>
      <p:ext uri="{BB962C8B-B14F-4D97-AF65-F5344CB8AC3E}">
        <p14:creationId xmlns:p14="http://schemas.microsoft.com/office/powerpoint/2010/main" val="937493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6781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Snap ITC" pitchFamily="82" charset="0"/>
              </a:rPr>
              <a:t>Lab Abstracts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66800" y="1219200"/>
            <a:ext cx="7772400" cy="5410200"/>
          </a:xfrm>
        </p:spPr>
        <p:txBody>
          <a:bodyPr rtlCol="0">
            <a:normAutofit fontScale="92500" lnSpcReduction="10000"/>
          </a:bodyPr>
          <a:lstStyle/>
          <a:p>
            <a:pPr marL="365760" indent="-283464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altLang="en-US" sz="2400" b="1" dirty="0" smtClean="0">
                <a:solidFill>
                  <a:srgbClr val="FF0000"/>
                </a:solidFill>
              </a:rPr>
              <a:t>You are REQUIRED to write 2 Lab Abstracts for the year…</a:t>
            </a:r>
            <a:endParaRPr lang="en-US" altLang="en-US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</a:endParaRP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We will do a </a:t>
            </a:r>
            <a:r>
              <a:rPr lang="en-US" altLang="en-US" sz="1900" dirty="0" smtClean="0">
                <a:solidFill>
                  <a:srgbClr val="CC3399"/>
                </a:solidFill>
                <a:latin typeface="Tahoma" pitchFamily="34" charset="0"/>
              </a:rPr>
              <a:t>lottery-style assignment 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for which </a:t>
            </a:r>
            <a:r>
              <a:rPr lang="en-US" altLang="en-US" sz="1900" dirty="0" smtClean="0">
                <a:solidFill>
                  <a:srgbClr val="CC3399"/>
                </a:solidFill>
                <a:latin typeface="Tahoma" pitchFamily="34" charset="0"/>
              </a:rPr>
              <a:t>2 labs 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you will be writing up as Lab Abstracts </a:t>
            </a:r>
            <a:r>
              <a:rPr lang="en-US" altLang="en-US" sz="1900" b="1" i="1" dirty="0" smtClean="0">
                <a:solidFill>
                  <a:srgbClr val="FF0000"/>
                </a:solidFill>
                <a:latin typeface="Tahoma" pitchFamily="34" charset="0"/>
              </a:rPr>
              <a:t>(worth 100 pts)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.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Each lab has been given a number.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dirty="0" smtClean="0">
                <a:solidFill>
                  <a:srgbClr val="009900"/>
                </a:solidFill>
                <a:latin typeface="Tahoma" pitchFamily="34" charset="0"/>
              </a:rPr>
              <a:t>Choose 1 number from each cup 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to determine which labs you will write up.  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Make sure you </a:t>
            </a:r>
            <a:r>
              <a:rPr lang="en-US" altLang="en-US" b="1" dirty="0" smtClean="0">
                <a:solidFill>
                  <a:srgbClr val="009900"/>
                </a:solidFill>
                <a:latin typeface="Tahoma" pitchFamily="34" charset="0"/>
              </a:rPr>
              <a:t>WRITE DOWN or CIRCLE 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on your Classroom Policies which labs you  are </a:t>
            </a:r>
            <a:r>
              <a:rPr lang="en-US" altLang="en-US" dirty="0" smtClean="0">
                <a:solidFill>
                  <a:srgbClr val="009900"/>
                </a:solidFill>
                <a:latin typeface="Tahoma" pitchFamily="34" charset="0"/>
              </a:rPr>
              <a:t>RESPONSIBLE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 for!</a:t>
            </a: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Write the </a:t>
            </a:r>
            <a:r>
              <a:rPr lang="en-US" altLang="en-US" b="1" dirty="0" smtClean="0">
                <a:solidFill>
                  <a:srgbClr val="7030A0"/>
                </a:solidFill>
                <a:latin typeface="Tahoma" pitchFamily="34" charset="0"/>
              </a:rPr>
              <a:t>identifying numbers 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of </a:t>
            </a:r>
            <a:r>
              <a:rPr lang="en-US" altLang="en-US" b="1" dirty="0" smtClean="0">
                <a:solidFill>
                  <a:srgbClr val="7030A0"/>
                </a:solidFill>
                <a:latin typeface="Tahoma" pitchFamily="34" charset="0"/>
              </a:rPr>
              <a:t>BOTH labs 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next to your name on the </a:t>
            </a:r>
            <a:r>
              <a:rPr lang="en-US" altLang="en-US" b="1" dirty="0" smtClean="0">
                <a:solidFill>
                  <a:srgbClr val="7030A0"/>
                </a:solidFill>
                <a:latin typeface="Tahoma" pitchFamily="34" charset="0"/>
              </a:rPr>
              <a:t>Index Card </a:t>
            </a: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on your desk!</a:t>
            </a:r>
          </a:p>
          <a:p>
            <a:pPr marL="1097280" lvl="3" indent="-173736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Senior ladies first…</a:t>
            </a:r>
          </a:p>
          <a:p>
            <a:pPr marL="1097280" lvl="3" indent="-173736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Senior gentlemen…</a:t>
            </a:r>
          </a:p>
          <a:p>
            <a:pPr marL="1097280" lvl="3" indent="-173736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Junior ladies…</a:t>
            </a:r>
          </a:p>
          <a:p>
            <a:pPr marL="1097280" lvl="3" indent="-173736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"/>
              <a:defRPr/>
            </a:pPr>
            <a:r>
              <a:rPr lang="en-US" alt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Junior gentlemen…</a:t>
            </a:r>
            <a:endParaRPr lang="en-US" altLang="en-US" sz="14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</a:endParaRPr>
          </a:p>
          <a:p>
            <a:pPr marL="886968" lvl="2" eaLnBrk="1" fontAlgn="auto" hangingPunct="1">
              <a:spcAft>
                <a:spcPts val="0"/>
              </a:spcAft>
              <a:buFont typeface="Wingdings 2"/>
              <a:buChar char=""/>
              <a:defRPr/>
            </a:pPr>
            <a:endParaRPr lang="en-US" altLang="en-US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</a:endParaRP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There are </a:t>
            </a:r>
            <a:r>
              <a:rPr lang="en-US" altLang="en-US" sz="1900" b="1" dirty="0" smtClean="0">
                <a:solidFill>
                  <a:srgbClr val="FF0000"/>
                </a:solidFill>
                <a:latin typeface="Tahoma" pitchFamily="34" charset="0"/>
              </a:rPr>
              <a:t>NO LAB ABSTRACT                                                             RE-WRITES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!</a:t>
            </a: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endParaRPr lang="en-US" altLang="en-US" sz="500" dirty="0" smtClean="0">
              <a:solidFill>
                <a:schemeClr val="tx1">
                  <a:lumMod val="75000"/>
                  <a:lumOff val="25000"/>
                </a:schemeClr>
              </a:solidFill>
              <a:latin typeface="Tahoma" pitchFamily="34" charset="0"/>
            </a:endParaRPr>
          </a:p>
          <a:p>
            <a:pPr marL="640080" lvl="1" indent="-237744" eaLnBrk="1" fontAlgn="auto" hangingPunct="1">
              <a:spcAft>
                <a:spcPts val="0"/>
              </a:spcAft>
              <a:buFont typeface="Verdana"/>
              <a:buChar char="◦"/>
              <a:defRPr/>
            </a:pP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You </a:t>
            </a:r>
            <a:r>
              <a:rPr lang="en-US" altLang="en-US" sz="1900" dirty="0" smtClean="0">
                <a:solidFill>
                  <a:srgbClr val="FF0000"/>
                </a:solidFill>
                <a:latin typeface="Tahoma" pitchFamily="34" charset="0"/>
              </a:rPr>
              <a:t>ALWAYS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 have </a:t>
            </a:r>
            <a:r>
              <a:rPr lang="en-US" altLang="en-US" sz="1900" b="1" dirty="0" smtClean="0">
                <a:solidFill>
                  <a:srgbClr val="FF0000"/>
                </a:solidFill>
                <a:latin typeface="Tahoma" pitchFamily="34" charset="0"/>
              </a:rPr>
              <a:t>1 FULL WEEK </a:t>
            </a:r>
            <a:r>
              <a:rPr lang="en-US" altLang="en-US" sz="19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itchFamily="34" charset="0"/>
              </a:rPr>
              <a:t>from the time the lab is   completed to write your Lab Abstract.</a:t>
            </a:r>
          </a:p>
        </p:txBody>
      </p:sp>
      <p:sp>
        <p:nvSpPr>
          <p:cNvPr id="5" name="Rectangle 4"/>
          <p:cNvSpPr/>
          <p:nvPr/>
        </p:nvSpPr>
        <p:spPr>
          <a:xfrm>
            <a:off x="5029200" y="4038600"/>
            <a:ext cx="4038600" cy="14465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en-US" sz="4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1696214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5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1143000" y="838200"/>
            <a:ext cx="7772400" cy="762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Snap ITC" pitchFamily="82" charset="0"/>
              </a:rPr>
              <a:t>Scientific Writing Checklist</a:t>
            </a:r>
            <a:endParaRPr lang="en-US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59395" name="Content Placeholder 3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7924800" cy="52578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 this </a:t>
            </a:r>
            <a:r>
              <a:rPr lang="en-US" altLang="en-US" sz="2600" b="1" u="sng" smtClean="0">
                <a:solidFill>
                  <a:srgbClr val="0000FF"/>
                </a:solidFill>
              </a:rPr>
              <a:t>CHECKLIST</a:t>
            </a:r>
            <a:r>
              <a:rPr lang="en-US" altLang="en-US" sz="26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Have ALL required sections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Lab is computer-generated </a:t>
            </a:r>
            <a:r>
              <a:rPr lang="en-US" altLang="en-US" sz="21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(not hand-written)</a:t>
            </a: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</a:t>
            </a:r>
            <a:r>
              <a:rPr lang="en-US" altLang="en-US" sz="21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in order &amp; neat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100" b="1" smtClean="0">
                <a:solidFill>
                  <a:srgbClr val="FF0000"/>
                </a:solidFill>
              </a:rPr>
              <a:t>Grammar</a:t>
            </a: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 “its”!!!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Correct use of colons, semi-colons, commas &amp; periods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100" b="1" smtClean="0">
                <a:solidFill>
                  <a:srgbClr val="990099"/>
                </a:solidFill>
              </a:rPr>
              <a:t>Data &amp; Observations</a:t>
            </a: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Images are computer- or camera-generated </a:t>
            </a:r>
            <a:r>
              <a:rPr lang="en-US" altLang="en-US" sz="13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(not hand-drawn)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Data Tables &amp; Graphs have complete titles </a:t>
            </a:r>
            <a:r>
              <a:rPr lang="en-US" altLang="en-US" sz="13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(IV &amp; DV represented)</a:t>
            </a: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column/axis labels &amp; key </a:t>
            </a:r>
            <a:r>
              <a:rPr lang="en-US" altLang="en-US" sz="13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(if necessary)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Images have complete, descriptive captions/labels using anatomical language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100" b="1" smtClean="0">
                <a:solidFill>
                  <a:srgbClr val="0099CC"/>
                </a:solidFill>
              </a:rPr>
              <a:t>Conclusions &amp; Applications</a:t>
            </a:r>
            <a:r>
              <a:rPr lang="en-US" altLang="en-US" sz="21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: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Double-spaced &amp; in 12-point font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Written in paragraph format &amp; in complete, descriptive, grammatically-correct sentences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Used “Writing is as Easy as 1-2-3” style 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Thoroughly explained </a:t>
            </a:r>
            <a:r>
              <a:rPr lang="en-US" altLang="en-US" sz="13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(not for Mrs. Crozier or Mrs. Rodriguez, but for someone without anatomy knowledge) </a:t>
            </a: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my points using anatomical language &amp; common language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30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Best displayed what I know &amp; what I learned from outside research </a:t>
            </a:r>
            <a:r>
              <a:rPr lang="en-US" altLang="en-US" sz="1300" i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(“Show what ya Know Time!”)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160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4695" y="76200"/>
            <a:ext cx="8934625" cy="63094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5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This MUST be stapled to your Lab Abstracts!</a:t>
            </a:r>
          </a:p>
        </p:txBody>
      </p:sp>
    </p:spTree>
    <p:extLst>
      <p:ext uri="{BB962C8B-B14F-4D97-AF65-F5344CB8AC3E}">
        <p14:creationId xmlns:p14="http://schemas.microsoft.com/office/powerpoint/2010/main" val="246483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9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93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93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93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93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93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939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93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939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93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939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CORRECT PARAGRAPH FORM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1066800" y="1524000"/>
            <a:ext cx="7696200" cy="41910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mtClean="0"/>
              <a:t>         </a:t>
            </a:r>
          </a:p>
          <a:p>
            <a:pPr lvl="1" eaLnBrk="1" hangingPunct="1">
              <a:buFontTx/>
              <a:buNone/>
            </a:pPr>
            <a:r>
              <a:rPr lang="en-US" altLang="en-US" smtClean="0">
                <a:solidFill>
                  <a:srgbClr val="009900"/>
                </a:solidFill>
              </a:rPr>
              <a:t>        </a:t>
            </a:r>
            <a:r>
              <a:rPr lang="en-US" altLang="en-US" smtClean="0">
                <a:solidFill>
                  <a:srgbClr val="009900"/>
                </a:solidFill>
                <a:latin typeface="Calibri" panose="020F0502020204030204" pitchFamily="34" charset="0"/>
              </a:rPr>
              <a:t>After school I enjoy eating three favorite snacks.  </a:t>
            </a:r>
            <a:r>
              <a:rPr lang="en-US" altLang="en-US" smtClean="0">
                <a:solidFill>
                  <a:srgbClr val="7030A0"/>
                </a:solidFill>
                <a:latin typeface="Calibri" panose="020F0502020204030204" pitchFamily="34" charset="0"/>
              </a:rPr>
              <a:t>I start with delicious, fresh popped popcorn.  Next I bite into a juicy, crisp Braeburn apple.  Icing filled Oreo cookies provide the final taste treat of my after school snacks.</a:t>
            </a:r>
          </a:p>
        </p:txBody>
      </p:sp>
      <p:pic>
        <p:nvPicPr>
          <p:cNvPr id="70660" name="Picture 4" descr="C:\Documents and Settings\Jim Ifflander\My Documents\My Pictures\popcorn.bm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50292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1" name="Picture 5" descr="C:\Documents and Settings\Jim Ifflander\My Documents\My Pictures\apple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8163" y="4876800"/>
            <a:ext cx="1722437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0662" name="Picture 6" descr="C:\Documents and Settings\Jim Ifflander\My Documents\My Pictures\oreo.bm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5105400"/>
            <a:ext cx="1447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583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219200" y="381000"/>
            <a:ext cx="74676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Writing is as Easy as </a:t>
            </a:r>
            <a:r>
              <a:rPr lang="en-US" altLang="en-US" u="sng" dirty="0" smtClean="0">
                <a:solidFill>
                  <a:srgbClr val="00B050"/>
                </a:solidFill>
                <a:latin typeface="Bernard MT Condensed" pitchFamily="18" charset="0"/>
              </a:rPr>
              <a:t>1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7030A0"/>
                </a:solidFill>
                <a:latin typeface="Bernard MT Condensed" pitchFamily="18" charset="0"/>
              </a:rPr>
              <a:t>2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0000FF"/>
                </a:solidFill>
                <a:latin typeface="Bernard MT Condensed" pitchFamily="18" charset="0"/>
              </a:rPr>
              <a:t>3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! </a:t>
            </a:r>
            <a:endParaRPr lang="en-US" altLang="en-US" u="sng" dirty="0" smtClean="0">
              <a:solidFill>
                <a:schemeClr val="tx2">
                  <a:satMod val="13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848600" cy="5029200"/>
          </a:xfrm>
        </p:spPr>
        <p:txBody>
          <a:bodyPr/>
          <a:lstStyle/>
          <a:p>
            <a:pPr eaLnBrk="1" hangingPunct="1"/>
            <a:r>
              <a:rPr lang="en-US" altLang="en-US" sz="3000" smtClean="0">
                <a:latin typeface="Arial Narrow" panose="020B0606020202030204" pitchFamily="34" charset="0"/>
              </a:rPr>
              <a:t>Ok, now let’s try it with our Toothpick Phenomenon idea (TOPIC) </a:t>
            </a:r>
          </a:p>
          <a:p>
            <a:pPr eaLnBrk="1" hangingPunct="1"/>
            <a:r>
              <a:rPr lang="en-US" altLang="en-US" sz="3000" smtClean="0">
                <a:latin typeface="Arial Narrow" panose="020B0606020202030204" pitchFamily="34" charset="0"/>
              </a:rPr>
              <a:t>How can we </a:t>
            </a:r>
            <a:r>
              <a:rPr lang="en-US" altLang="en-US" sz="3000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ADD 3 DETAILS</a:t>
            </a:r>
            <a:r>
              <a:rPr lang="en-US" altLang="en-US" sz="3000" smtClean="0">
                <a:latin typeface="Arial Narrow" panose="020B0606020202030204" pitchFamily="34" charset="0"/>
              </a:rPr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Below your Topic Sentence, write: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“Detail 1”, “Detail 2” &amp; “Detail 3”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990099"/>
                </a:solidFill>
                <a:latin typeface="Arial Narrow" panose="020B0606020202030204" pitchFamily="34" charset="0"/>
              </a:rPr>
              <a:t>Write 3 details as 3 separate sentences</a:t>
            </a:r>
            <a:r>
              <a:rPr lang="en-US" altLang="en-US" smtClean="0">
                <a:solidFill>
                  <a:srgbClr val="7030A0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after your topic sentence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So how can we </a:t>
            </a:r>
            <a:r>
              <a:rPr lang="en-US" altLang="en-US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improve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 on this???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It’s as easy as </a:t>
            </a:r>
            <a:r>
              <a:rPr lang="en-US" altLang="en-US" smtClean="0">
                <a:solidFill>
                  <a:srgbClr val="009900"/>
                </a:solidFill>
              </a:rPr>
              <a:t>1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7030A0"/>
                </a:solidFill>
              </a:rPr>
              <a:t>2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0000FF"/>
                </a:solidFill>
              </a:rPr>
              <a:t>3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7030A0"/>
                </a:solidFill>
              </a:rPr>
              <a:t>2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0000FF"/>
                </a:solidFill>
              </a:rPr>
              <a:t>3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7030A0"/>
                </a:solidFill>
              </a:rPr>
              <a:t>2</a:t>
            </a:r>
            <a:r>
              <a:rPr lang="en-US" altLang="en-US" smtClean="0"/>
              <a:t>-</a:t>
            </a:r>
            <a:r>
              <a:rPr lang="en-US" altLang="en-US" smtClean="0">
                <a:solidFill>
                  <a:srgbClr val="0000FF"/>
                </a:solidFill>
              </a:rPr>
              <a:t>3</a:t>
            </a:r>
            <a:r>
              <a:rPr lang="en-US" altLang="en-US" smtClean="0"/>
              <a:t>!</a:t>
            </a:r>
          </a:p>
        </p:txBody>
      </p:sp>
      <p:pic>
        <p:nvPicPr>
          <p:cNvPr id="4" name="Picture 5" descr="make a toothpick star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5562600" y="5029200"/>
            <a:ext cx="1428938" cy="969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5" descr="make a toothpick star"/>
          <p:cNvPicPr>
            <a:picLocks noChangeAspect="1" noChangeArrowheads="1"/>
          </p:cNvPicPr>
          <p:nvPr/>
        </p:nvPicPr>
        <p:blipFill>
          <a:blip r:embed="rId3" cstate="print">
            <a:lum bright="30000"/>
          </a:blip>
          <a:srcRect/>
          <a:stretch>
            <a:fillRect/>
          </a:stretch>
        </p:blipFill>
        <p:spPr bwMode="auto">
          <a:xfrm>
            <a:off x="7457151" y="4978232"/>
            <a:ext cx="1458249" cy="989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triped Right Arrow 5"/>
          <p:cNvSpPr/>
          <p:nvPr/>
        </p:nvSpPr>
        <p:spPr bwMode="auto">
          <a:xfrm>
            <a:off x="7010400" y="5335588"/>
            <a:ext cx="342900" cy="274637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34270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3"/>
          <p:cNvSpPr>
            <a:spLocks noGrp="1"/>
          </p:cNvSpPr>
          <p:nvPr>
            <p:ph type="title"/>
          </p:nvPr>
        </p:nvSpPr>
        <p:spPr>
          <a:xfrm>
            <a:off x="1066800" y="0"/>
            <a:ext cx="7772400" cy="121920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/>
            </a:r>
            <a:b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</a:b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Writing is as Easy as </a:t>
            </a:r>
            <a:r>
              <a:rPr lang="en-US" altLang="en-US" u="sng" dirty="0" smtClean="0">
                <a:solidFill>
                  <a:srgbClr val="00B050"/>
                </a:solidFill>
                <a:latin typeface="Bernard MT Condensed" pitchFamily="18" charset="0"/>
              </a:rPr>
              <a:t>1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7030A0"/>
                </a:solidFill>
                <a:latin typeface="Bernard MT Condensed" pitchFamily="18" charset="0"/>
              </a:rPr>
              <a:t>2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0000FF"/>
                </a:solidFill>
                <a:latin typeface="Bernard MT Condensed" pitchFamily="18" charset="0"/>
              </a:rPr>
              <a:t>3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! </a:t>
            </a:r>
            <a:endParaRPr lang="en-US" altLang="en-US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447800"/>
            <a:ext cx="7848600" cy="5562600"/>
          </a:xfrm>
        </p:spPr>
        <p:txBody>
          <a:bodyPr rtlCol="0">
            <a:normAutofit lnSpcReduction="10000"/>
          </a:bodyPr>
          <a:lstStyle/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dirty="0" smtClean="0">
                <a:solidFill>
                  <a:srgbClr val="009900"/>
                </a:solidFill>
                <a:latin typeface="Calibri" pitchFamily="34" charset="0"/>
              </a:rPr>
              <a:t>1    After school I enjoy eating three favorite snacks.                         </a:t>
            </a:r>
            <a:r>
              <a:rPr lang="en-US" altLang="en-US" sz="2300" i="1" dirty="0" smtClean="0">
                <a:solidFill>
                  <a:srgbClr val="009900"/>
                </a:solidFill>
                <a:latin typeface="Calibri" pitchFamily="34" charset="0"/>
              </a:rPr>
              <a:t>(topic sentence)</a:t>
            </a:r>
            <a:endParaRPr lang="en-US" altLang="en-US" sz="2300" dirty="0" smtClean="0">
              <a:solidFill>
                <a:srgbClr val="009900"/>
              </a:solidFill>
              <a:latin typeface="Calibri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dirty="0" smtClean="0">
                <a:solidFill>
                  <a:srgbClr val="7030A0"/>
                </a:solidFill>
                <a:latin typeface="Calibri" pitchFamily="34" charset="0"/>
              </a:rPr>
              <a:t>2    I start with delicious, fresh popped popcorn.</a:t>
            </a:r>
            <a:r>
              <a:rPr lang="en-US" altLang="en-US" sz="2300" i="1" dirty="0" smtClean="0">
                <a:solidFill>
                  <a:srgbClr val="7030A0"/>
                </a:solidFill>
                <a:latin typeface="Calibri" pitchFamily="34" charset="0"/>
              </a:rPr>
              <a:t>                              (detail sentence)</a:t>
            </a:r>
            <a:endParaRPr lang="en-US" altLang="en-US" sz="23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b="1" dirty="0" smtClean="0">
                <a:solidFill>
                  <a:srgbClr val="0000FF"/>
                </a:solidFill>
                <a:latin typeface="Calibri" pitchFamily="34" charset="0"/>
              </a:rPr>
              <a:t>3    I eat it piping hot right out of the microwave. </a:t>
            </a:r>
            <a:r>
              <a:rPr lang="en-US" altLang="en-US" sz="2300" i="1" dirty="0" smtClean="0">
                <a:solidFill>
                  <a:srgbClr val="0000FF"/>
                </a:solidFill>
                <a:latin typeface="Calibri" pitchFamily="34" charset="0"/>
              </a:rPr>
              <a:t>(elaboration/example)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dirty="0" smtClean="0">
                <a:solidFill>
                  <a:srgbClr val="7030A0"/>
                </a:solidFill>
                <a:latin typeface="Calibri" pitchFamily="34" charset="0"/>
              </a:rPr>
              <a:t>2   Next I bite into a juicy, crisp </a:t>
            </a:r>
            <a:r>
              <a:rPr lang="en-US" altLang="en-US" sz="2300" dirty="0" err="1" smtClean="0">
                <a:solidFill>
                  <a:srgbClr val="7030A0"/>
                </a:solidFill>
                <a:latin typeface="Calibri" pitchFamily="34" charset="0"/>
              </a:rPr>
              <a:t>Braeburn</a:t>
            </a:r>
            <a:r>
              <a:rPr lang="en-US" altLang="en-US" sz="2300" dirty="0" smtClean="0">
                <a:solidFill>
                  <a:srgbClr val="7030A0"/>
                </a:solidFill>
                <a:latin typeface="Calibri" pitchFamily="34" charset="0"/>
              </a:rPr>
              <a:t> apple.</a:t>
            </a:r>
            <a:r>
              <a:rPr lang="en-US" altLang="en-US" sz="2300" i="1" dirty="0" smtClean="0">
                <a:solidFill>
                  <a:srgbClr val="7030A0"/>
                </a:solidFill>
                <a:latin typeface="Calibri" pitchFamily="34" charset="0"/>
              </a:rPr>
              <a:t>                               (detail sentence)</a:t>
            </a:r>
            <a:endParaRPr lang="en-US" altLang="en-US" sz="2300" b="1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b="1" dirty="0" smtClean="0">
                <a:solidFill>
                  <a:srgbClr val="0000FF"/>
                </a:solidFill>
                <a:latin typeface="Calibri" pitchFamily="34" charset="0"/>
              </a:rPr>
              <a:t>3   The apple tastes extra delicious with a coating of peanut butter.                                                                          </a:t>
            </a:r>
            <a:r>
              <a:rPr lang="en-US" altLang="en-US" sz="2300" i="1" dirty="0" smtClean="0">
                <a:solidFill>
                  <a:srgbClr val="0000FF"/>
                </a:solidFill>
                <a:latin typeface="Calibri" pitchFamily="34" charset="0"/>
              </a:rPr>
              <a:t>(elaboration/example)</a:t>
            </a:r>
            <a:endParaRPr lang="en-US" altLang="en-US" sz="2300" dirty="0" smtClean="0">
              <a:solidFill>
                <a:srgbClr val="0000FF"/>
              </a:solidFill>
              <a:latin typeface="Calibri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dirty="0" smtClean="0">
                <a:solidFill>
                  <a:srgbClr val="7030A0"/>
                </a:solidFill>
                <a:latin typeface="Calibri" pitchFamily="34" charset="0"/>
              </a:rPr>
              <a:t>2    Icing filled Oreo cookies provide the final taste treat of my after school snacks.</a:t>
            </a:r>
            <a:r>
              <a:rPr lang="en-US" altLang="en-US" sz="2300" i="1" dirty="0" smtClean="0">
                <a:solidFill>
                  <a:srgbClr val="7030A0"/>
                </a:solidFill>
                <a:latin typeface="Calibri" pitchFamily="34" charset="0"/>
              </a:rPr>
              <a:t>                                                                                           (detail sentence)</a:t>
            </a:r>
            <a:endParaRPr lang="en-US" altLang="en-US" sz="2300" dirty="0" smtClean="0">
              <a:solidFill>
                <a:srgbClr val="7030A0"/>
              </a:solidFill>
              <a:latin typeface="Calibri" pitchFamily="34" charset="0"/>
            </a:endParaRP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en-US" sz="2300" b="1" dirty="0" smtClean="0">
                <a:solidFill>
                  <a:srgbClr val="0000FF"/>
                </a:solidFill>
                <a:latin typeface="Calibri" pitchFamily="34" charset="0"/>
              </a:rPr>
              <a:t>3    Dipped in milk, Oreos melt in my mouth and fill me up.</a:t>
            </a:r>
            <a:r>
              <a:rPr lang="en-US" altLang="en-US" sz="2300" b="1" i="1" dirty="0" smtClean="0">
                <a:solidFill>
                  <a:srgbClr val="0000FF"/>
                </a:solidFill>
                <a:latin typeface="Calibri" pitchFamily="34" charset="0"/>
              </a:rPr>
              <a:t> </a:t>
            </a:r>
            <a:r>
              <a:rPr lang="en-US" altLang="en-US" sz="2300" i="1" dirty="0" smtClean="0">
                <a:solidFill>
                  <a:srgbClr val="0000FF"/>
                </a:solidFill>
                <a:latin typeface="Calibri" pitchFamily="34" charset="0"/>
              </a:rPr>
              <a:t>(elaboration/example)</a:t>
            </a:r>
          </a:p>
          <a:p>
            <a:pPr marL="609600" indent="-60960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en-US" altLang="en-US" sz="2400" b="1" i="1" dirty="0" smtClean="0">
              <a:solidFill>
                <a:schemeClr val="hlin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92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CORRECT PARAGRAPH FORM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676400"/>
            <a:ext cx="8001000" cy="45720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smtClean="0"/>
              <a:t>		</a:t>
            </a:r>
            <a:r>
              <a:rPr lang="en-US" altLang="en-US" smtClean="0">
                <a:solidFill>
                  <a:srgbClr val="009900"/>
                </a:solidFill>
                <a:latin typeface="Calibri" panose="020F0502020204030204" pitchFamily="34" charset="0"/>
              </a:rPr>
              <a:t>After school I enjoy eating three favorite snacks.  </a:t>
            </a:r>
            <a:r>
              <a:rPr lang="en-US" altLang="en-US" smtClean="0">
                <a:solidFill>
                  <a:srgbClr val="7030A0"/>
                </a:solidFill>
                <a:latin typeface="Calibri" panose="020F0502020204030204" pitchFamily="34" charset="0"/>
              </a:rPr>
              <a:t>I start with delicious, fresh popped popcorn. </a:t>
            </a:r>
            <a:r>
              <a:rPr lang="en-US" altLang="en-US" smtClean="0">
                <a:solidFill>
                  <a:srgbClr val="0000FF"/>
                </a:solidFill>
                <a:latin typeface="Calibri" panose="020F0502020204030204" pitchFamily="34" charset="0"/>
              </a:rPr>
              <a:t>I eat it piping hot right out of the microwave. </a:t>
            </a:r>
            <a:r>
              <a:rPr lang="en-US" altLang="en-US" smtClean="0">
                <a:solidFill>
                  <a:srgbClr val="7030A0"/>
                </a:solidFill>
                <a:latin typeface="Calibri" panose="020F0502020204030204" pitchFamily="34" charset="0"/>
              </a:rPr>
              <a:t>Next I bite into a juicy, crisp Braeburn apple.</a:t>
            </a:r>
            <a:r>
              <a:rPr lang="en-US" altLang="en-US" smtClean="0">
                <a:solidFill>
                  <a:srgbClr val="00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mtClean="0">
                <a:solidFill>
                  <a:srgbClr val="0000FF"/>
                </a:solidFill>
                <a:latin typeface="Calibri" panose="020F0502020204030204" pitchFamily="34" charset="0"/>
              </a:rPr>
              <a:t>The apple tastes extra delicious with a coating of peanut butter.  </a:t>
            </a:r>
            <a:r>
              <a:rPr lang="en-US" altLang="en-US" smtClean="0">
                <a:solidFill>
                  <a:srgbClr val="7030A0"/>
                </a:solidFill>
                <a:latin typeface="Calibri" panose="020F0502020204030204" pitchFamily="34" charset="0"/>
              </a:rPr>
              <a:t>Icing filled Oreo cookies provide the final taste treat of my after school snacks. </a:t>
            </a:r>
            <a:r>
              <a:rPr lang="en-US" altLang="en-US" smtClean="0">
                <a:solidFill>
                  <a:srgbClr val="0000FF"/>
                </a:solidFill>
                <a:latin typeface="Calibri" panose="020F0502020204030204" pitchFamily="34" charset="0"/>
              </a:rPr>
              <a:t>Dipped in milk, Oreos melt in my mouth and fill me up.</a:t>
            </a:r>
          </a:p>
        </p:txBody>
      </p:sp>
    </p:spTree>
    <p:extLst>
      <p:ext uri="{BB962C8B-B14F-4D97-AF65-F5344CB8AC3E}">
        <p14:creationId xmlns:p14="http://schemas.microsoft.com/office/powerpoint/2010/main" val="3504436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4676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Writing is as Easy as </a:t>
            </a:r>
            <a:r>
              <a:rPr lang="en-US" altLang="en-US" u="sng" dirty="0" smtClean="0">
                <a:solidFill>
                  <a:srgbClr val="00B050"/>
                </a:solidFill>
                <a:latin typeface="Bernard MT Condensed" pitchFamily="18" charset="0"/>
              </a:rPr>
              <a:t>1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7030A0"/>
                </a:solidFill>
                <a:latin typeface="Bernard MT Condensed" pitchFamily="18" charset="0"/>
              </a:rPr>
              <a:t>2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0000FF"/>
                </a:solidFill>
                <a:latin typeface="Bernard MT Condensed" pitchFamily="18" charset="0"/>
              </a:rPr>
              <a:t>3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! </a:t>
            </a:r>
            <a:endParaRPr lang="en-US" altLang="en-US" u="sng" dirty="0" smtClean="0">
              <a:solidFill>
                <a:schemeClr val="tx2">
                  <a:satMod val="13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8001000" cy="5105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Arial Narrow" panose="020B0606020202030204" pitchFamily="34" charset="0"/>
              </a:rPr>
              <a:t>Let’s try this new part with our Toothpick Phenomenon idea (TOPIC) </a:t>
            </a:r>
          </a:p>
          <a:p>
            <a:pPr eaLnBrk="1" hangingPunct="1"/>
            <a:r>
              <a:rPr lang="en-US" altLang="en-US" smtClean="0">
                <a:latin typeface="Arial Narrow" panose="020B0606020202030204" pitchFamily="34" charset="0"/>
              </a:rPr>
              <a:t>How can we </a:t>
            </a:r>
            <a:r>
              <a:rPr lang="en-US" altLang="en-US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ADD 3 ELABORATION/EXAMPLE SENTENCES</a:t>
            </a:r>
            <a:r>
              <a:rPr lang="en-US" altLang="en-US" smtClean="0">
                <a:latin typeface="Arial Narrow" panose="020B0606020202030204" pitchFamily="34" charset="0"/>
              </a:rPr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Next to the next slide, write: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>
                <a:solidFill>
                  <a:srgbClr val="0099CC"/>
                </a:solidFill>
                <a:latin typeface="Arial Narrow" panose="020B0606020202030204" pitchFamily="34" charset="0"/>
              </a:rPr>
              <a:t>“Example 1”, “Example 2” &amp; “Example 3”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Write an </a:t>
            </a:r>
            <a:r>
              <a:rPr lang="en-US" altLang="en-US" smtClean="0">
                <a:solidFill>
                  <a:srgbClr val="0000FF"/>
                </a:solidFill>
                <a:latin typeface="Arial Narrow" panose="020B0606020202030204" pitchFamily="34" charset="0"/>
              </a:rPr>
              <a:t>elaboration or example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 for each detail sentence.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So how can we </a:t>
            </a:r>
            <a:r>
              <a:rPr lang="en-US" altLang="en-US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improve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 on this???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200" smtClean="0">
                <a:latin typeface="Arial Narrow" panose="020B0606020202030204" pitchFamily="34" charset="0"/>
              </a:rPr>
              <a:t>Add a Closing Sentence</a:t>
            </a:r>
            <a:r>
              <a:rPr lang="en-US" altLang="en-US" sz="2200" smtClean="0"/>
              <a:t>!</a:t>
            </a:r>
          </a:p>
        </p:txBody>
      </p:sp>
      <p:pic>
        <p:nvPicPr>
          <p:cNvPr id="4" name="Picture 5" descr="make a toothpick star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/>
          <a:stretch>
            <a:fillRect/>
          </a:stretch>
        </p:blipFill>
        <p:spPr bwMode="auto">
          <a:xfrm>
            <a:off x="5465460" y="5708651"/>
            <a:ext cx="1428938" cy="9693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5" descr="make a toothpick star"/>
          <p:cNvPicPr>
            <a:picLocks noChangeAspect="1" noChangeArrowheads="1"/>
          </p:cNvPicPr>
          <p:nvPr/>
        </p:nvPicPr>
        <p:blipFill>
          <a:blip r:embed="rId3" cstate="print">
            <a:lum bright="30000"/>
          </a:blip>
          <a:srcRect/>
          <a:stretch>
            <a:fillRect/>
          </a:stretch>
        </p:blipFill>
        <p:spPr bwMode="auto">
          <a:xfrm>
            <a:off x="7457151" y="5716335"/>
            <a:ext cx="1458249" cy="9892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Striped Right Arrow 5"/>
          <p:cNvSpPr/>
          <p:nvPr/>
        </p:nvSpPr>
        <p:spPr bwMode="auto">
          <a:xfrm>
            <a:off x="6958013" y="6056313"/>
            <a:ext cx="342900" cy="274637"/>
          </a:xfrm>
          <a:prstGeom prst="striped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 eaLnBrk="1" hangingPunct="1">
              <a:defRPr/>
            </a:pPr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1779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1944688" y="623888"/>
            <a:ext cx="6589712" cy="12811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CORRECT PARAGRAPH FORM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1905000"/>
            <a:ext cx="7543800" cy="4572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mtClean="0">
                <a:solidFill>
                  <a:srgbClr val="009900"/>
                </a:solidFill>
              </a:rPr>
              <a:t>		</a:t>
            </a:r>
            <a:r>
              <a:rPr lang="en-US" altLang="en-US" sz="2800" smtClean="0">
                <a:solidFill>
                  <a:srgbClr val="009900"/>
                </a:solidFill>
                <a:latin typeface="Calibri" panose="020F0502020204030204" pitchFamily="34" charset="0"/>
              </a:rPr>
              <a:t>After school I enjoy eating three favorite snacks.  </a:t>
            </a:r>
            <a:r>
              <a:rPr lang="en-US" altLang="en-US" sz="2800" smtClean="0">
                <a:solidFill>
                  <a:srgbClr val="7030A0"/>
                </a:solidFill>
                <a:latin typeface="Calibri" panose="020F0502020204030204" pitchFamily="34" charset="0"/>
              </a:rPr>
              <a:t>I start with delicious, fresh popped popcorn. </a:t>
            </a:r>
            <a:r>
              <a:rPr lang="en-US" altLang="en-US" sz="2800" smtClean="0">
                <a:solidFill>
                  <a:srgbClr val="0000FF"/>
                </a:solidFill>
                <a:latin typeface="Calibri" panose="020F0502020204030204" pitchFamily="34" charset="0"/>
              </a:rPr>
              <a:t>I eat it piping hot right out of the microwave. </a:t>
            </a:r>
            <a:r>
              <a:rPr lang="en-US" altLang="en-US" sz="2800" smtClean="0">
                <a:solidFill>
                  <a:srgbClr val="7030A0"/>
                </a:solidFill>
                <a:latin typeface="Calibri" panose="020F0502020204030204" pitchFamily="34" charset="0"/>
              </a:rPr>
              <a:t>Next I bite into a juicy, crisp Braeburn apple.</a:t>
            </a:r>
            <a:r>
              <a:rPr lang="en-US" altLang="en-US" sz="2800" smtClean="0">
                <a:solidFill>
                  <a:srgbClr val="00FFFF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2800" smtClean="0">
                <a:solidFill>
                  <a:srgbClr val="0000FF"/>
                </a:solidFill>
                <a:latin typeface="Calibri" panose="020F0502020204030204" pitchFamily="34" charset="0"/>
              </a:rPr>
              <a:t>The apple tastes extra delicious with a coating of peanut butter.  </a:t>
            </a:r>
            <a:r>
              <a:rPr lang="en-US" altLang="en-US" sz="2800" smtClean="0">
                <a:solidFill>
                  <a:srgbClr val="7030A0"/>
                </a:solidFill>
                <a:latin typeface="Calibri" panose="020F0502020204030204" pitchFamily="34" charset="0"/>
              </a:rPr>
              <a:t>Icing filled Oreo cookies provide the final taste treat of my after school snacks. </a:t>
            </a:r>
            <a:r>
              <a:rPr lang="en-US" altLang="en-US" sz="2800" smtClean="0">
                <a:solidFill>
                  <a:srgbClr val="0000FF"/>
                </a:solidFill>
                <a:latin typeface="Calibri" panose="020F0502020204030204" pitchFamily="34" charset="0"/>
              </a:rPr>
              <a:t>Dipped in milk, Oreos melt in my mouth and fill me up.</a:t>
            </a:r>
            <a:r>
              <a:rPr lang="en-US" altLang="en-US" sz="2800" b="1" smtClean="0">
                <a:latin typeface="Calibri" panose="020F0502020204030204" pitchFamily="34" charset="0"/>
              </a:rPr>
              <a:t> These snacks give me extra energy when I need it.</a:t>
            </a:r>
            <a:endParaRPr lang="en-US" altLang="en-US" sz="2800" smtClean="0">
              <a:latin typeface="Calibri" panose="020F050202020403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2800" smtClean="0">
              <a:solidFill>
                <a:srgbClr val="0000FF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5200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28600"/>
            <a:ext cx="7467600" cy="121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Bernard MT Condensed" pitchFamily="18" charset="0"/>
              </a:rPr>
              <a:t>Writing is as Easy as </a:t>
            </a:r>
            <a:r>
              <a:rPr lang="en-US" altLang="en-US" u="sng" dirty="0" smtClean="0">
                <a:solidFill>
                  <a:srgbClr val="00B050"/>
                </a:solidFill>
                <a:latin typeface="Bernard MT Condensed" pitchFamily="18" charset="0"/>
              </a:rPr>
              <a:t>1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7030A0"/>
                </a:solidFill>
                <a:latin typeface="Bernard MT Condensed" pitchFamily="18" charset="0"/>
              </a:rPr>
              <a:t>2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-</a:t>
            </a:r>
            <a:r>
              <a:rPr lang="en-US" altLang="en-US" u="sng" dirty="0" smtClean="0">
                <a:solidFill>
                  <a:srgbClr val="0000FF"/>
                </a:solidFill>
                <a:latin typeface="Bernard MT Condensed" pitchFamily="18" charset="0"/>
              </a:rPr>
              <a:t>3</a:t>
            </a:r>
            <a:r>
              <a:rPr lang="en-US" altLang="en-US" u="sng" dirty="0" smtClean="0">
                <a:solidFill>
                  <a:srgbClr val="0070C0"/>
                </a:solidFill>
                <a:latin typeface="Bernard MT Condensed" pitchFamily="18" charset="0"/>
              </a:rPr>
              <a:t>! </a:t>
            </a:r>
            <a:endParaRPr lang="en-US" altLang="en-US" u="sng" dirty="0" smtClean="0">
              <a:solidFill>
                <a:schemeClr val="tx2">
                  <a:satMod val="130000"/>
                </a:schemeClr>
              </a:solidFill>
              <a:latin typeface="Bernard MT Condensed" pitchFamily="18" charset="0"/>
            </a:endParaRP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772400" cy="5181600"/>
          </a:xfrm>
        </p:spPr>
        <p:txBody>
          <a:bodyPr/>
          <a:lstStyle/>
          <a:p>
            <a:pPr eaLnBrk="1" hangingPunct="1"/>
            <a:r>
              <a:rPr lang="en-US" altLang="en-US" sz="2600" smtClean="0">
                <a:latin typeface="Arial Narrow" panose="020B0606020202030204" pitchFamily="34" charset="0"/>
              </a:rPr>
              <a:t>Let’s try this LAST part with our Toothpick Phenomenon idea How can we </a:t>
            </a:r>
            <a:r>
              <a:rPr lang="en-US" altLang="en-US" sz="2600" b="1" u="sng" smtClean="0">
                <a:solidFill>
                  <a:srgbClr val="FF0000"/>
                </a:solidFill>
                <a:latin typeface="Arial Narrow" panose="020B0606020202030204" pitchFamily="34" charset="0"/>
              </a:rPr>
              <a:t>ADD A CLOSING SENTENCE</a:t>
            </a:r>
            <a:r>
              <a:rPr lang="en-US" altLang="en-US" sz="2600" smtClean="0">
                <a:latin typeface="Arial Narrow" panose="020B0606020202030204" pitchFamily="34" charset="0"/>
              </a:rPr>
              <a:t>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Next to the bottom slide, write: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00FF"/>
                </a:solidFill>
                <a:latin typeface="Arial Narrow" panose="020B0606020202030204" pitchFamily="34" charset="0"/>
              </a:rPr>
              <a:t>“CLOSING SENTENCE:”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Write a</a:t>
            </a:r>
            <a:r>
              <a:rPr lang="en-US" altLang="en-US" smtClean="0">
                <a:solidFill>
                  <a:srgbClr val="0000FF"/>
                </a:solidFill>
                <a:latin typeface="Arial Narrow" panose="020B0606020202030204" pitchFamily="34" charset="0"/>
              </a:rPr>
              <a:t> </a:t>
            </a:r>
            <a:r>
              <a:rPr lang="en-US" altLang="en-US" smtClean="0">
                <a:solidFill>
                  <a:srgbClr val="0099CC"/>
                </a:solidFill>
                <a:latin typeface="Arial Narrow" panose="020B0606020202030204" pitchFamily="34" charset="0"/>
              </a:rPr>
              <a:t>sentence that</a:t>
            </a:r>
            <a:r>
              <a:rPr lang="en-US" altLang="en-US" smtClean="0">
                <a:solidFill>
                  <a:srgbClr val="0000FF"/>
                </a:solidFill>
                <a:latin typeface="Arial Narrow" panose="020B0606020202030204" pitchFamily="34" charset="0"/>
              </a:rPr>
              <a:t> summarizes your ideas.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You have now you have written </a:t>
            </a:r>
            <a:r>
              <a:rPr lang="en-US" altLang="en-US" b="1" smtClean="0">
                <a:solidFill>
                  <a:srgbClr val="CC3399"/>
                </a:solidFill>
                <a:latin typeface="Arial Narrow" panose="020B0606020202030204" pitchFamily="34" charset="0"/>
              </a:rPr>
              <a:t>ONE PARAGRAPH 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of the </a:t>
            </a:r>
            <a:r>
              <a:rPr lang="en-US" altLang="en-US" i="1" smtClean="0">
                <a:solidFill>
                  <a:srgbClr val="CC3399"/>
                </a:solidFill>
                <a:latin typeface="Arial Narrow" panose="020B0606020202030204" pitchFamily="34" charset="0"/>
              </a:rPr>
              <a:t>Conclusions &amp; Applications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 section of your Lab Abstract!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Each </a:t>
            </a:r>
            <a:r>
              <a:rPr lang="en-US" altLang="en-US" b="1" smtClean="0">
                <a:solidFill>
                  <a:srgbClr val="009900"/>
                </a:solidFill>
                <a:latin typeface="Arial Narrow" panose="020B0606020202030204" pitchFamily="34" charset="0"/>
              </a:rPr>
              <a:t>paragraph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 should discuss a </a:t>
            </a:r>
            <a:r>
              <a:rPr lang="en-US" altLang="en-US" b="1" smtClean="0">
                <a:solidFill>
                  <a:srgbClr val="009900"/>
                </a:solidFill>
                <a:latin typeface="Arial Narrow" panose="020B0606020202030204" pitchFamily="34" charset="0"/>
              </a:rPr>
              <a:t>different “TOPIC” </a:t>
            </a:r>
            <a:r>
              <a:rPr lang="en-US" altLang="en-US" smtClean="0">
                <a:solidFill>
                  <a:srgbClr val="0070C0"/>
                </a:solidFill>
                <a:latin typeface="Arial Narrow" panose="020B0606020202030204" pitchFamily="34" charset="0"/>
              </a:rPr>
              <a:t>identified/learned in the lab!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2200" i="1" smtClean="0">
                <a:solidFill>
                  <a:srgbClr val="0070C0"/>
                </a:solidFill>
                <a:latin typeface="Arial Narrow" panose="020B0606020202030204" pitchFamily="34" charset="0"/>
              </a:rPr>
              <a:t>How many total paragraphs?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2200" i="1" smtClean="0">
                <a:solidFill>
                  <a:srgbClr val="0070C0"/>
                </a:solidFill>
                <a:latin typeface="Arial Narrow" panose="020B0606020202030204" pitchFamily="34" charset="0"/>
              </a:rPr>
              <a:t>How long?</a:t>
            </a:r>
          </a:p>
        </p:txBody>
      </p:sp>
    </p:spTree>
    <p:extLst>
      <p:ext uri="{BB962C8B-B14F-4D97-AF65-F5344CB8AC3E}">
        <p14:creationId xmlns:p14="http://schemas.microsoft.com/office/powerpoint/2010/main" val="3457291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9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39" grpId="0" build="p" bldLvl="2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533400"/>
            <a:ext cx="6781800" cy="838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u="sng" dirty="0" smtClean="0">
                <a:solidFill>
                  <a:schemeClr val="tx2">
                    <a:satMod val="130000"/>
                  </a:schemeClr>
                </a:solidFill>
                <a:latin typeface="Snap ITC" pitchFamily="82" charset="0"/>
              </a:rPr>
              <a:t>Lab Abstracts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990600" y="1447800"/>
            <a:ext cx="6400800" cy="50292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600" b="1" smtClean="0">
                <a:solidFill>
                  <a:srgbClr val="FF0000"/>
                </a:solidFill>
              </a:rPr>
              <a:t>These are the REQUIRED parts</a:t>
            </a: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000" smtClean="0">
                <a:solidFill>
                  <a:srgbClr val="0000FF"/>
                </a:solidFill>
                <a:latin typeface="Tahoma" panose="020B0604030504040204" pitchFamily="34" charset="0"/>
              </a:rPr>
              <a:t>Title Page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Title of lab &amp; picture </a:t>
            </a:r>
            <a:r>
              <a:rPr lang="en-US" altLang="en-US" sz="16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(related to lab)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Name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Date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Period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500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000" smtClean="0">
                <a:solidFill>
                  <a:srgbClr val="00B050"/>
                </a:solidFill>
                <a:latin typeface="Tahoma" panose="020B0604030504040204" pitchFamily="34" charset="0"/>
              </a:rPr>
              <a:t>Data &amp; Observations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Pictures &amp; Data </a:t>
            </a:r>
            <a:r>
              <a:rPr lang="en-US" altLang="en-US" sz="16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(qualitative &amp;/or quantitative)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Summary of observations </a:t>
            </a:r>
            <a:r>
              <a:rPr lang="en-US" altLang="en-US" sz="16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(words, captions,                                 identifications with arrows, data tables, graphs)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endParaRPr lang="en-US" altLang="en-US" sz="500" i="1" smtClean="0">
              <a:solidFill>
                <a:schemeClr val="tx1">
                  <a:lumMod val="75000"/>
                  <a:lumOff val="25000"/>
                </a:schemeClr>
              </a:solidFill>
              <a:latin typeface="Tahoma" panose="020B0604030504040204" pitchFamily="34" charset="0"/>
            </a:endParaRPr>
          </a:p>
          <a:p>
            <a:pPr lvl="1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2000" smtClean="0">
                <a:solidFill>
                  <a:srgbClr val="CC3399"/>
                </a:solidFill>
                <a:latin typeface="Tahoma" panose="020B0604030504040204" pitchFamily="34" charset="0"/>
              </a:rPr>
              <a:t>Conclusions &amp; Applications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What's really </a:t>
            </a:r>
            <a:r>
              <a:rPr lang="en-US" altLang="en-US" sz="16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(scientifically) </a:t>
            </a: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going on here?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Use your anatomical language as discussed in lecture</a:t>
            </a:r>
          </a:p>
          <a:p>
            <a:pPr lvl="2" eaLnBrk="1" fontAlgn="auto" hangingPunct="1">
              <a:spcAft>
                <a:spcPts val="0"/>
              </a:spcAft>
              <a:buFont typeface="Wingdings 3" charset="2"/>
              <a:buChar char=""/>
              <a:defRPr/>
            </a:pP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How can the information gained from lab be applied                                                 or useful </a:t>
            </a:r>
            <a:r>
              <a:rPr lang="en-US" altLang="en-US" sz="1600" i="1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(in this class &amp;/or in the real world)</a:t>
            </a:r>
            <a:r>
              <a:rPr lang="en-US" altLang="en-US" sz="1600" smtClean="0">
                <a:solidFill>
                  <a:schemeClr val="tx1">
                    <a:lumMod val="75000"/>
                    <a:lumOff val="25000"/>
                  </a:schemeClr>
                </a:solidFill>
                <a:latin typeface="Tahoma" panose="020B0604030504040204" pitchFamily="34" charset="0"/>
              </a:rPr>
              <a:t>?</a:t>
            </a:r>
          </a:p>
        </p:txBody>
      </p:sp>
      <p:sp>
        <p:nvSpPr>
          <p:cNvPr id="77828" name="Left Arrow Callout 3"/>
          <p:cNvSpPr>
            <a:spLocks noChangeArrowheads="1"/>
          </p:cNvSpPr>
          <p:nvPr/>
        </p:nvSpPr>
        <p:spPr bwMode="auto">
          <a:xfrm>
            <a:off x="7315200" y="1981200"/>
            <a:ext cx="1600200" cy="1295400"/>
          </a:xfrm>
          <a:prstGeom prst="leftArrowCallout">
            <a:avLst>
              <a:gd name="adj1" fmla="val 25000"/>
              <a:gd name="adj2" fmla="val 25000"/>
              <a:gd name="adj3" fmla="val 24998"/>
              <a:gd name="adj4" fmla="val 64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separate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 page</a:t>
            </a:r>
          </a:p>
        </p:txBody>
      </p:sp>
      <p:sp>
        <p:nvSpPr>
          <p:cNvPr id="77829" name="Left Arrow Callout 4"/>
          <p:cNvSpPr>
            <a:spLocks noChangeArrowheads="1"/>
          </p:cNvSpPr>
          <p:nvPr/>
        </p:nvSpPr>
        <p:spPr bwMode="auto">
          <a:xfrm>
            <a:off x="7239000" y="3581400"/>
            <a:ext cx="1676400" cy="1143000"/>
          </a:xfrm>
          <a:prstGeom prst="leftArrowCallout">
            <a:avLst>
              <a:gd name="adj1" fmla="val 25000"/>
              <a:gd name="adj2" fmla="val 25000"/>
              <a:gd name="adj3" fmla="val 25001"/>
              <a:gd name="adj4" fmla="val 64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chemeClr val="tx1"/>
                </a:solidFill>
                <a:latin typeface="Times New Roman" panose="02020603050405020304" pitchFamily="18" charset="0"/>
              </a:rPr>
              <a:t>  Typically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1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 b="1">
                <a:solidFill>
                  <a:srgbClr val="FF0000"/>
                </a:solidFill>
                <a:latin typeface="Times New Roman" panose="02020603050405020304" pitchFamily="18" charset="0"/>
              </a:rPr>
              <a:t>page</a:t>
            </a:r>
          </a:p>
        </p:txBody>
      </p:sp>
      <p:sp>
        <p:nvSpPr>
          <p:cNvPr id="77830" name="Left Arrow Callout 5"/>
          <p:cNvSpPr>
            <a:spLocks noChangeArrowheads="1"/>
          </p:cNvSpPr>
          <p:nvPr/>
        </p:nvSpPr>
        <p:spPr bwMode="auto">
          <a:xfrm>
            <a:off x="6781800" y="5029200"/>
            <a:ext cx="2286000" cy="1752600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6497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Longest part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of Lab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Abstract,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most-detailed, show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understanding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 of content &amp;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anatomical language, 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300" b="1">
                <a:solidFill>
                  <a:schemeClr val="tx1"/>
                </a:solidFill>
                <a:latin typeface="Times New Roman" panose="02020603050405020304" pitchFamily="18" charset="0"/>
              </a:rPr>
              <a:t>typically </a:t>
            </a:r>
            <a:r>
              <a:rPr lang="en-US" altLang="en-US" sz="1300" b="1">
                <a:solidFill>
                  <a:srgbClr val="FF0000"/>
                </a:solidFill>
                <a:latin typeface="Times New Roman" panose="02020603050405020304" pitchFamily="18" charset="0"/>
              </a:rPr>
              <a:t>~2 pages</a:t>
            </a:r>
          </a:p>
        </p:txBody>
      </p:sp>
      <p:sp>
        <p:nvSpPr>
          <p:cNvPr id="77831" name="TextBox 6"/>
          <p:cNvSpPr txBox="1">
            <a:spLocks noChangeArrowheads="1"/>
          </p:cNvSpPr>
          <p:nvPr/>
        </p:nvSpPr>
        <p:spPr bwMode="auto">
          <a:xfrm>
            <a:off x="0" y="0"/>
            <a:ext cx="5715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>
                <a:solidFill>
                  <a:srgbClr val="404040"/>
                </a:solidFill>
                <a:latin typeface="Century Gothic" panose="020B0502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600">
                <a:solidFill>
                  <a:srgbClr val="404040"/>
                </a:solidFill>
                <a:latin typeface="Century Gothic" panose="020B0502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400">
                <a:solidFill>
                  <a:srgbClr val="404040"/>
                </a:solidFill>
                <a:latin typeface="Century Gothic" panose="020B0502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>
                <a:solidFill>
                  <a:srgbClr val="404040"/>
                </a:solidFill>
                <a:latin typeface="Century Gothic" panose="020B0502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800" i="1">
                <a:solidFill>
                  <a:schemeClr val="tx1"/>
                </a:solidFill>
                <a:latin typeface="Times New Roman" panose="02020603050405020304" pitchFamily="18" charset="0"/>
              </a:rPr>
              <a:t>Put in your Anatomy Comp Book, pass out Sample LA’s</a:t>
            </a:r>
          </a:p>
        </p:txBody>
      </p:sp>
    </p:spTree>
    <p:extLst>
      <p:ext uri="{BB962C8B-B14F-4D97-AF65-F5344CB8AC3E}">
        <p14:creationId xmlns:p14="http://schemas.microsoft.com/office/powerpoint/2010/main" val="4037954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84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584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 build="p" bldLvl="3" autoUpdateAnimBg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1017</Words>
  <Application>Microsoft Office PowerPoint</Application>
  <PresentationFormat>On-screen Show (4:3)</PresentationFormat>
  <Paragraphs>140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6" baseType="lpstr">
      <vt:lpstr>Arial</vt:lpstr>
      <vt:lpstr>Arial Narrow</vt:lpstr>
      <vt:lpstr>Bernard MT Condensed</vt:lpstr>
      <vt:lpstr>Calibri</vt:lpstr>
      <vt:lpstr>Calibri Light</vt:lpstr>
      <vt:lpstr>Snap ITC</vt:lpstr>
      <vt:lpstr>Tahoma</vt:lpstr>
      <vt:lpstr>Times New Roman</vt:lpstr>
      <vt:lpstr>Verdana</vt:lpstr>
      <vt:lpstr>Wingdings</vt:lpstr>
      <vt:lpstr>Wingdings 2</vt:lpstr>
      <vt:lpstr>Wingdings 3</vt:lpstr>
      <vt:lpstr>Office Theme</vt:lpstr>
      <vt:lpstr> Writing is as Easy as 1-2-3! </vt:lpstr>
      <vt:lpstr>CORRECT PARAGRAPH FORM</vt:lpstr>
      <vt:lpstr>Writing is as Easy as 1-2-3! </vt:lpstr>
      <vt:lpstr> Writing is as Easy as 1-2-3! </vt:lpstr>
      <vt:lpstr>CORRECT PARAGRAPH FORM</vt:lpstr>
      <vt:lpstr>Writing is as Easy as 1-2-3! </vt:lpstr>
      <vt:lpstr>CORRECT PARAGRAPH FORM</vt:lpstr>
      <vt:lpstr>Writing is as Easy as 1-2-3! </vt:lpstr>
      <vt:lpstr>Lab Abstracts</vt:lpstr>
      <vt:lpstr>Lab Abstracts</vt:lpstr>
      <vt:lpstr>Lab Abstracts</vt:lpstr>
      <vt:lpstr>Lab Abstracts</vt:lpstr>
      <vt:lpstr>Scientific Writing Checklist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is as Easy as 1-2-3!</dc:title>
  <dc:creator>Andrews, Amalia</dc:creator>
  <cp:lastModifiedBy>Andrews, Amalia</cp:lastModifiedBy>
  <cp:revision>2</cp:revision>
  <dcterms:created xsi:type="dcterms:W3CDTF">2016-07-28T21:55:02Z</dcterms:created>
  <dcterms:modified xsi:type="dcterms:W3CDTF">2016-07-28T21:56:05Z</dcterms:modified>
</cp:coreProperties>
</file>